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69" r:id="rId4"/>
    <p:sldId id="267" r:id="rId5"/>
    <p:sldId id="276" r:id="rId6"/>
    <p:sldId id="268" r:id="rId7"/>
    <p:sldId id="277" r:id="rId8"/>
    <p:sldId id="278" r:id="rId9"/>
    <p:sldId id="279" r:id="rId10"/>
  </p:sldIdLst>
  <p:sldSz cx="12188825" cy="6858000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7A779AA0-D250-476A-BCA0-05573B99BDFB}">
          <p14:sldIdLst>
            <p14:sldId id="256"/>
            <p14:sldId id="257"/>
            <p14:sldId id="269"/>
            <p14:sldId id="267"/>
            <p14:sldId id="276"/>
            <p14:sldId id="268"/>
            <p14:sldId id="277"/>
            <p14:sldId id="278"/>
          </p14:sldIdLst>
        </p14:section>
        <p14:section name="Abschnitt ohne Titel" id="{5F0BA97C-C877-4EFA-9BD1-69E3CF8E1AE1}">
          <p14:sldIdLst>
            <p14:sldId id="279"/>
          </p14:sldIdLst>
        </p14:section>
      </p14:sectionLst>
    </p:ex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3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58" autoAdjust="0"/>
    <p:restoredTop sz="94599" autoAdjust="0"/>
  </p:normalViewPr>
  <p:slideViewPr>
    <p:cSldViewPr>
      <p:cViewPr varScale="1">
        <p:scale>
          <a:sx n="115" d="100"/>
          <a:sy n="115" d="100"/>
        </p:scale>
        <p:origin x="582" y="10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3072" y="78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973E54F-8C44-4461-AD06-2D7521CECB13}" type="datetime1">
              <a:rPr lang="de-DE" smtClean="0"/>
              <a:t>25.03.2026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850423A-8BCE-448E-A97B-03A88B2B12C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1D2D363-51C7-4D33-9CF9-432E1A762C62}" type="datetime1">
              <a:rPr lang="de-DE" smtClean="0"/>
              <a:t>25.03.2026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dirty="0"/>
              <a:t>Textmasterformat durch Klicken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F2A70B-78F2-4DCF-B53B-C990D2FAFB8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0820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5438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3300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1311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0957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8803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0" y="0"/>
            <a:ext cx="12227975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1697" y="1871132"/>
            <a:ext cx="6813894" cy="1515533"/>
          </a:xfrm>
        </p:spPr>
        <p:txBody>
          <a:bodyPr anchor="b">
            <a:noAutofit/>
          </a:bodyPr>
          <a:lstStyle>
            <a:lvl1pPr algn="ctr">
              <a:defRPr sz="5398"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1697" y="3657597"/>
            <a:ext cx="6813894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099">
                <a:solidFill>
                  <a:schemeClr val="tx1"/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1154" y="5037663"/>
            <a:ext cx="897233" cy="279400"/>
          </a:xfrm>
        </p:spPr>
        <p:txBody>
          <a:bodyPr/>
          <a:lstStyle/>
          <a:p>
            <a:fld id="{0A2E340E-8A86-49C5-BF0B-E63499BDA5C9}" type="datetime1">
              <a:rPr lang="de-DE" smtClean="0"/>
              <a:t>25.03.2026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1696" y="5037663"/>
            <a:ext cx="5213277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4568" y="5037663"/>
            <a:ext cx="551023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1698" y="3522131"/>
            <a:ext cx="68138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07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4" y="4815415"/>
            <a:ext cx="9607163" cy="566738"/>
          </a:xfrm>
        </p:spPr>
        <p:txBody>
          <a:bodyPr anchor="b">
            <a:normAutofit/>
          </a:bodyPr>
          <a:lstStyle>
            <a:lvl1pPr algn="ctr">
              <a:defRPr sz="2399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156" y="1041400"/>
            <a:ext cx="10103340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064" y="5382153"/>
            <a:ext cx="9607163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4F71701-639D-471C-B639-C7257F68549D}" type="datetime1">
              <a:rPr lang="de-DE" smtClean="0"/>
              <a:t>25.03.2026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4792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528" y="982132"/>
            <a:ext cx="9590234" cy="2954868"/>
          </a:xfrm>
        </p:spPr>
        <p:txBody>
          <a:bodyPr anchor="ctr">
            <a:normAutofit/>
          </a:bodyPr>
          <a:lstStyle>
            <a:lvl1pPr algn="ctr">
              <a:defRPr sz="3199" b="0" cap="none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528" y="4343400"/>
            <a:ext cx="9590234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9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672D212-87E1-47FC-9F92-061DA5666E05}" type="datetime1">
              <a:rPr lang="de-DE" smtClean="0"/>
              <a:t>25.03.2026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5806" y="4140199"/>
            <a:ext cx="940484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421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836" y="982132"/>
            <a:ext cx="9293977" cy="2370668"/>
          </a:xfrm>
        </p:spPr>
        <p:txBody>
          <a:bodyPr anchor="ctr">
            <a:normAutofit/>
          </a:bodyPr>
          <a:lstStyle>
            <a:lvl1pPr algn="ctr">
              <a:defRPr sz="3199" b="0" cap="none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376" y="3352800"/>
            <a:ext cx="8836900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999"/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4" y="4343400"/>
            <a:ext cx="9607163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9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4A2A3A9-C33A-490E-B1C1-9D7DDC65595C}" type="datetime1">
              <a:rPr lang="de-DE" smtClean="0"/>
              <a:t>25.03.2026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TextBox 13"/>
          <p:cNvSpPr txBox="1"/>
          <p:nvPr/>
        </p:nvSpPr>
        <p:spPr>
          <a:xfrm>
            <a:off x="861789" y="879961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597507" y="2827870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5806" y="4140199"/>
            <a:ext cx="940484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37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3308581"/>
            <a:ext cx="9607165" cy="1468800"/>
          </a:xfrm>
        </p:spPr>
        <p:txBody>
          <a:bodyPr anchor="b">
            <a:normAutofit/>
          </a:bodyPr>
          <a:lstStyle>
            <a:lvl1pPr algn="l">
              <a:defRPr sz="3199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4" y="4777381"/>
            <a:ext cx="9607165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9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FCEA32-6731-4209-B508-45C414389C45}" type="datetime1">
              <a:rPr lang="de-DE" smtClean="0"/>
              <a:t>25.03.2026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5700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836" y="982132"/>
            <a:ext cx="9293977" cy="2243668"/>
          </a:xfrm>
        </p:spPr>
        <p:txBody>
          <a:bodyPr anchor="ctr">
            <a:normAutofit/>
          </a:bodyPr>
          <a:lstStyle>
            <a:lvl1pPr algn="ctr">
              <a:defRPr sz="3199" b="0" cap="none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064" y="3639312"/>
            <a:ext cx="9607165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3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4" y="4529667"/>
            <a:ext cx="9607165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B250213-800E-45E7-984F-A45AD3336630}" type="datetime1">
              <a:rPr lang="de-DE" smtClean="0"/>
              <a:t>25.03.2026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Box 11"/>
          <p:cNvSpPr txBox="1"/>
          <p:nvPr/>
        </p:nvSpPr>
        <p:spPr>
          <a:xfrm>
            <a:off x="861789" y="879961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97507" y="2599261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5806" y="3429000"/>
            <a:ext cx="940484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1512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4" y="982132"/>
            <a:ext cx="9607163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064" y="3630168"/>
            <a:ext cx="9607165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7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3" y="4470400"/>
            <a:ext cx="9607167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E680B33-9351-459A-ACC4-C467D602FAF9}" type="datetime1">
              <a:rPr lang="de-DE" smtClean="0"/>
              <a:t>25.03.2026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5806" y="3429000"/>
            <a:ext cx="940484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729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67AC838-8276-4F8C-A80E-E3490A040BBC}" type="datetime1">
              <a:rPr lang="de-DE" smtClean="0"/>
              <a:t>25.03.2026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de-DE" smtClean="0"/>
              <a:t>‹Nr.›</a:t>
            </a:fld>
            <a:endParaRPr lang="de-DE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5806" y="2421466"/>
            <a:ext cx="940484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76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7013" y="982132"/>
            <a:ext cx="1890403" cy="489373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061" y="982132"/>
            <a:ext cx="7431089" cy="4893734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633BE2C-1161-42E1-A6D2-74785AB7842C}" type="datetime1">
              <a:rPr lang="de-DE" smtClean="0"/>
              <a:t>25.03.2026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de-DE" smtClean="0"/>
              <a:t>‹Nr.›</a:t>
            </a:fld>
            <a:endParaRPr lang="de-DE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1582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1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grpSp>
        <p:nvGrpSpPr>
          <p:cNvPr id="160" name="Linie" descr="Liniengrafik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ihand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62" name="Freihand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63" name="Freihand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64" name="Freihand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65" name="Freihand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66" name="Freihand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67" name="Freihand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68" name="Freihand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69" name="Freihand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0" name="Freihand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1" name="Freihand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2" name="Freihand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3" name="Freihand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4" name="Freihand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5" name="Freihand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6" name="Freihand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7" name="Freihand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8" name="Freihand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79" name="Freihand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0" name="Freihand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1" name="Freihand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2" name="Freihand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3" name="Freihand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4" name="Freihand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5" name="Freihand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6" name="Freihand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7" name="Freihand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8" name="Freihand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89" name="Freihand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0" name="Freihand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1" name="Freihand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2" name="Freihand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3" name="Freihand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4" name="Freihand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5" name="Freihand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6" name="Freihand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7" name="Freihand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8" name="Freihand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199" name="Freihand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0" name="Freihand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1" name="Freihand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2" name="Freihand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3" name="Freihand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4" name="Freihand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5" name="Freihand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6" name="Freihand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7" name="Freihand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8" name="Freihand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09" name="Freihand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0" name="Freihand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1" name="Freihand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2" name="Freihand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3" name="Freihand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4" name="Freihand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5" name="Freihand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6" name="Freihand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7" name="Freihand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8" name="Freihand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19" name="Freihand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0" name="Freihand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1" name="Freihand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2" name="Freihand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3" name="Freihand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4" name="Freihand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5" name="Freihand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6" name="Freihand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7" name="Freihand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8" name="Freihand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29" name="Freihand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30" name="Freihand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31" name="Freihand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32" name="Freihand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33" name="Freihand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  <p:sp>
          <p:nvSpPr>
            <p:cNvPr id="234" name="Freihand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>
                <a:ln>
                  <a:noFill/>
                </a:ln>
              </a:endParaRPr>
            </a:p>
          </p:txBody>
        </p:sp>
      </p:grp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950B44-17F4-4037-9B8B-7058BCDF9D7E}" type="datetime1">
              <a:rPr lang="de-DE" smtClean="0"/>
              <a:t>25.03.2026</a:t>
            </a:fld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5" name="Inhaltsplatzhalter 3"/>
          <p:cNvSpPr>
            <a:spLocks noGrp="1"/>
          </p:cNvSpPr>
          <p:nvPr>
            <p:ph sz="half" idx="13"/>
          </p:nvPr>
        </p:nvSpPr>
        <p:spPr>
          <a:xfrm>
            <a:off x="6249860" y="2819400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5806" y="2421466"/>
            <a:ext cx="940484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D483087-B2E7-422C-8A02-6E0C311308DC}" type="datetime1">
              <a:rPr lang="de-DE" smtClean="0"/>
              <a:t>25.03.2026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67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4544" y="1752606"/>
            <a:ext cx="8156563" cy="1822514"/>
          </a:xfrm>
        </p:spPr>
        <p:txBody>
          <a:bodyPr anchor="b">
            <a:normAutofit/>
          </a:bodyPr>
          <a:lstStyle>
            <a:lvl1pPr algn="ctr">
              <a:defRPr sz="4399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4542" y="3846052"/>
            <a:ext cx="8156565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3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EC57C25-2CA9-486D-83DD-4E1E9A318716}" type="datetime1">
              <a:rPr lang="de-DE" smtClean="0"/>
              <a:t>25.03.2026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199" y="3710585"/>
            <a:ext cx="816125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693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5806" y="2421466"/>
            <a:ext cx="940484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110" y="2560320"/>
            <a:ext cx="4717075" cy="3310128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9734" y="2560320"/>
            <a:ext cx="4717075" cy="3310128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8A7F3B7-C54F-4F7A-91A7-7AE328A41206}" type="datetime1">
              <a:rPr lang="de-DE" smtClean="0"/>
              <a:t>25.03.2026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820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3" y="2658533"/>
            <a:ext cx="4717075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7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063" y="3243263"/>
            <a:ext cx="4717075" cy="2632605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9061" y="2658533"/>
            <a:ext cx="4717075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7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9061" y="3243263"/>
            <a:ext cx="4717075" cy="2632605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5DC2A08-F2B7-455F-B5F3-BFE04FE65477}" type="datetime1">
              <a:rPr lang="de-DE" smtClean="0"/>
              <a:t>25.03.2026</a:t>
            </a:fld>
            <a:endParaRPr 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5806" y="2421466"/>
            <a:ext cx="940484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833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A8DF3A4-0406-4CD1-B99A-654DA7A5C984}" type="datetime1">
              <a:rPr lang="de-DE" smtClean="0"/>
              <a:t>25.03.2026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de-DE" smtClean="0"/>
              <a:t>‹Nr.›</a:t>
            </a:fld>
            <a:endParaRPr lang="de-DE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5806" y="2421466"/>
            <a:ext cx="940484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67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1F94A2D-68A2-4C6F-B463-FF9A018B4216}" type="datetime1">
              <a:rPr lang="de-DE" smtClean="0"/>
              <a:t>25.03.2026</a:t>
            </a:fld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896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474" y="1388534"/>
            <a:ext cx="3717487" cy="1371600"/>
          </a:xfrm>
        </p:spPr>
        <p:txBody>
          <a:bodyPr anchor="b">
            <a:normAutofit/>
          </a:bodyPr>
          <a:lstStyle>
            <a:lvl1pPr algn="ctr">
              <a:defRPr sz="2399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7257" y="982132"/>
            <a:ext cx="5468042" cy="4893735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474" y="3031065"/>
            <a:ext cx="3717487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2906400-DADC-4A48-A922-D3C80432E214}" type="datetime1">
              <a:rPr lang="de-DE" smtClean="0"/>
              <a:t>25.03.2026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5805" y="2912533"/>
            <a:ext cx="35135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306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1" y="1883832"/>
            <a:ext cx="6240191" cy="1371600"/>
          </a:xfrm>
        </p:spPr>
        <p:txBody>
          <a:bodyPr anchor="b">
            <a:normAutofit/>
          </a:bodyPr>
          <a:lstStyle>
            <a:lvl1pPr algn="ctr">
              <a:defRPr sz="2799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2724" y="1041400"/>
            <a:ext cx="3062549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061" y="3255432"/>
            <a:ext cx="624019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799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B9A130F-8C10-496C-98D2-A0C1ADDCE36D}" type="datetime1">
              <a:rPr lang="de-DE" smtClean="0"/>
              <a:t>25.03.2026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013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2" y="0"/>
            <a:ext cx="12226777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065" y="982133"/>
            <a:ext cx="95986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4" y="2556932"/>
            <a:ext cx="95986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5241" y="5969000"/>
            <a:ext cx="15997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BEFDF5B3-4F6C-4A34-998C-E8B1285896A3}" type="datetime1">
              <a:rPr lang="de-DE" smtClean="0"/>
              <a:t>25.03.2026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064" y="5969000"/>
            <a:ext cx="73039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1205" y="5969000"/>
            <a:ext cx="542556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25BA54BD-C84D-46CE-8B72-31BFB26ABA4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026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65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457063" rtl="0" eaLnBrk="1" latinLnBrk="0" hangingPunct="1">
        <a:spcBef>
          <a:spcPct val="0"/>
        </a:spcBef>
        <a:buNone/>
        <a:defRPr sz="4399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664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39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727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99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99790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79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2587" indent="-171399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999650" indent="-171399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3846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0908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7971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5034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jpg"/><Relationship Id="rId5" Type="http://schemas.openxmlformats.org/officeDocument/2006/relationships/hyperlink" Target="https://www.youtube.com/watch?v=2UcQdhweg1g" TargetMode="External"/><Relationship Id="rId4" Type="http://schemas.openxmlformats.org/officeDocument/2006/relationships/hyperlink" Target="http://www.id-austria.gv.at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://www.bildung.gv.at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ahtd3nudDE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egov.hak.wien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roup 1030">
            <a:extLst>
              <a:ext uri="{FF2B5EF4-FFF2-40B4-BE49-F238E27FC236}">
                <a16:creationId xmlns:a16="http://schemas.microsoft.com/office/drawing/2014/main" id="{C93797FD-7F0A-483E-966E-7FE88F8D87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1" y="0"/>
            <a:ext cx="12226776" cy="6856214"/>
            <a:chOff x="-15736" y="0"/>
            <a:chExt cx="12229962" cy="6856214"/>
          </a:xfrm>
        </p:grpSpPr>
        <p:pic>
          <p:nvPicPr>
            <p:cNvPr id="1032" name="Picture 1031">
              <a:extLst>
                <a:ext uri="{FF2B5EF4-FFF2-40B4-BE49-F238E27FC236}">
                  <a16:creationId xmlns:a16="http://schemas.microsoft.com/office/drawing/2014/main" id="{94299858-315B-4242-A342-32FD05E4DEE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033" name="Rectangle 1032">
              <a:extLst>
                <a:ext uri="{FF2B5EF4-FFF2-40B4-BE49-F238E27FC236}">
                  <a16:creationId xmlns:a16="http://schemas.microsoft.com/office/drawing/2014/main" id="{5783D501-1479-4FE1-A62C-B9C862498CA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pic>
          <p:nvPicPr>
            <p:cNvPr id="1034" name="Picture 1033">
              <a:extLst>
                <a:ext uri="{FF2B5EF4-FFF2-40B4-BE49-F238E27FC236}">
                  <a16:creationId xmlns:a16="http://schemas.microsoft.com/office/drawing/2014/main" id="{C53C2CCF-3504-410A-A978-9BCC7D295A0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035" name="Picture 1034">
              <a:extLst>
                <a:ext uri="{FF2B5EF4-FFF2-40B4-BE49-F238E27FC236}">
                  <a16:creationId xmlns:a16="http://schemas.microsoft.com/office/drawing/2014/main" id="{444AA77E-0BD7-413F-9123-2CDF296BAD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046" name="Straight Connector 1036">
            <a:extLst>
              <a:ext uri="{FF2B5EF4-FFF2-40B4-BE49-F238E27FC236}">
                <a16:creationId xmlns:a16="http://schemas.microsoft.com/office/drawing/2014/main" id="{DDB3BAEE-5BE4-4B17-A2DA-B334759C47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5805" y="2421466"/>
            <a:ext cx="940484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5064" y="982132"/>
            <a:ext cx="9598696" cy="13038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457200"/>
            <a:r>
              <a:rPr lang="en-US" sz="4400" dirty="0" err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Informationsveranstaltung</a:t>
            </a:r>
            <a:r>
              <a:rPr lang="en-US" sz="44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4400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für EV-</a:t>
            </a:r>
            <a:br>
              <a:rPr lang="de-DE" sz="4400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4400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 Austria, Bildungsportal</a:t>
            </a:r>
            <a:endParaRPr lang="en-US" sz="4400" dirty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tertitel 2"/>
          <p:cNvSpPr>
            <a:spLocks/>
          </p:cNvSpPr>
          <p:nvPr/>
        </p:nvSpPr>
        <p:spPr>
          <a:xfrm>
            <a:off x="1295062" y="3713362"/>
            <a:ext cx="9598697" cy="1860607"/>
          </a:xfrm>
          <a:prstGeom prst="rect">
            <a:avLst/>
          </a:prstGeom>
        </p:spPr>
        <p:txBody>
          <a:bodyPr rtlCol="0"/>
          <a:lstStyle/>
          <a:p>
            <a:pPr defTabSz="640080">
              <a:spcAft>
                <a:spcPts val="600"/>
              </a:spcAft>
            </a:pPr>
            <a:endParaRPr lang="de-DE" sz="252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640080">
              <a:spcAft>
                <a:spcPts val="600"/>
              </a:spcAft>
            </a:pPr>
            <a:endParaRPr lang="de-DE" sz="252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0">
              <a:spcAft>
                <a:spcPts val="600"/>
              </a:spcAft>
            </a:pPr>
            <a:r>
              <a:rPr lang="de-DE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Benjamin 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Rosenauer</a:t>
            </a:r>
          </a:p>
        </p:txBody>
      </p:sp>
      <p:pic>
        <p:nvPicPr>
          <p:cNvPr id="11" name="Grafik 10" descr="Ein Bild, das Text, Schrift, Grafiken, Grafikdesign enthält.&#10;&#10;Beschreibung automatisch generiert.">
            <a:extLst>
              <a:ext uri="{FF2B5EF4-FFF2-40B4-BE49-F238E27FC236}">
                <a16:creationId xmlns:a16="http://schemas.microsoft.com/office/drawing/2014/main" id="{F5678850-4F51-550E-4AEB-236882D32F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852" y="2412756"/>
            <a:ext cx="10278479" cy="185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ID Austria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Inhaltsplatzhalter 13"/>
          <p:cNvSpPr>
            <a:spLocks noGrp="1"/>
          </p:cNvSpPr>
          <p:nvPr>
            <p:ph idx="1"/>
          </p:nvPr>
        </p:nvSpPr>
        <p:spPr>
          <a:xfrm>
            <a:off x="1295065" y="2420888"/>
            <a:ext cx="9598696" cy="3526987"/>
          </a:xfrm>
        </p:spPr>
        <p:txBody>
          <a:bodyPr rtlCol="0">
            <a:noAutofit/>
          </a:bodyPr>
          <a:lstStyle/>
          <a:p>
            <a:pPr rtl="0"/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www.id-austria.gv.at</a:t>
            </a:r>
            <a:endParaRPr lang="de-DE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/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Persönliche Identifikation als natürliche Person bzw. in allen Rollen, die man privat und beruflich hat.</a:t>
            </a:r>
          </a:p>
          <a:p>
            <a:pPr rtl="0"/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Smartphone-Nutzung-App „ID Austria“ – auch Passwort möglich!</a:t>
            </a:r>
          </a:p>
          <a:p>
            <a:pPr rtl="0"/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Aktuell ab 14 Jahren (Regierungsprogramm Ausweitung)</a:t>
            </a:r>
          </a:p>
          <a:p>
            <a:pPr rtl="0"/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Österreichische Staatsbürger: innen: Passbehörde bzw. Finanzamt (Wunsch auch Schulen als Registrierungsbehörde)</a:t>
            </a:r>
          </a:p>
          <a:p>
            <a:pPr marL="0" indent="0" rtl="0">
              <a:buNone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Andere Staatsbürger: innen: LPD bzw. neu: Finanzamt/Gemeinden</a:t>
            </a:r>
          </a:p>
          <a:p>
            <a:pPr marL="0" indent="0" rtl="0">
              <a:buNone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Video-Tutorial:</a:t>
            </a:r>
          </a:p>
          <a:p>
            <a:pPr marL="0" indent="0">
              <a:buNone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www.youtube.com/watch?v=2UcQdhweg1g</a:t>
            </a:r>
            <a:endParaRPr lang="de-DE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de-DE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rtl="0">
              <a:buNone/>
            </a:pP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63" y="711200"/>
            <a:ext cx="829387" cy="106161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8588" y="838200"/>
            <a:ext cx="31623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36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C1D970-EE1A-42B4-E0ED-AEF0E5842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Anwendungsbereiche für die Schule</a:t>
            </a:r>
            <a:endParaRPr lang="de-A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C894EA-D56B-C413-1213-839872734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Zeugnisse: werden in der Dokumentenmappe hinterlegt und sind für 60 Jahre gültig-können selbst ausgedruckt werden-digitale Signatur (auch Ausdruck entspricht dem Original)-ist elektronisch für andere Behörden validierbar und entspricht dem Signaturzeitpunkt</a:t>
            </a:r>
          </a:p>
          <a:p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Eco.Admin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edu.digicard</a:t>
            </a:r>
            <a:endParaRPr lang="de-D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Schulbesuchsbestätigungen (noch nicht umgesetzt)</a:t>
            </a:r>
          </a:p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Einloggen über: 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http://www.bildung.gv.at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A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63" y="711200"/>
            <a:ext cx="829387" cy="10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7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06190" y="590073"/>
            <a:ext cx="9598696" cy="1303867"/>
          </a:xfrm>
        </p:spPr>
        <p:txBody>
          <a:bodyPr rtlCol="0">
            <a:normAutofit/>
          </a:bodyPr>
          <a:lstStyle/>
          <a:p>
            <a:pPr rtl="0"/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Zeugnisse Beispiele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6EEC6B2-13C6-9B63-8DF5-CC5630C29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AT" dirty="0"/>
          </a:p>
          <a:p>
            <a:pPr marL="0" indent="0">
              <a:buNone/>
            </a:pPr>
            <a:endParaRPr lang="de-AT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63" y="711200"/>
            <a:ext cx="829387" cy="106161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076" y="1628800"/>
            <a:ext cx="5688632" cy="457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0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20" y="711201"/>
            <a:ext cx="829128" cy="106079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Edu</a:t>
            </a:r>
            <a:r>
              <a:rPr lang="de-DE" dirty="0"/>
              <a:t> </a:t>
            </a:r>
            <a:r>
              <a:rPr lang="de-DE" dirty="0" err="1" smtClean="0"/>
              <a:t>Digi</a:t>
            </a:r>
            <a:r>
              <a:rPr lang="de-DE" dirty="0" smtClean="0"/>
              <a:t> Card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95064" y="2556932"/>
            <a:ext cx="9598696" cy="3278603"/>
          </a:xfrm>
        </p:spPr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Vorgehensweise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Auf Bildungsportal mit ID Austria anmelden runterscrollen bis zum Erscheinen Ihres Kindes und zum Link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edu.digicard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gehen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Anschließend App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edu.digicard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auf dem Handy installieren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In der App mit dem QR Code auf dem Desktop verbinden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Tutorial: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www.youtube.com/watch?v=Bahtd3nudDE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de-DE" dirty="0" smtClean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6463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Edu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Digicard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Scrennshot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63" y="711200"/>
            <a:ext cx="829387" cy="1061615"/>
          </a:xfrm>
          <a:prstGeom prst="rect">
            <a:avLst/>
          </a:prstGeom>
        </p:spPr>
      </p:pic>
      <p:pic>
        <p:nvPicPr>
          <p:cNvPr id="7" name="Inhaltsplatzhalter 6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4" y="2566596"/>
            <a:ext cx="10372918" cy="2840064"/>
          </a:xfrm>
        </p:spPr>
      </p:pic>
      <p:sp>
        <p:nvSpPr>
          <p:cNvPr id="8" name="Rechteck 7"/>
          <p:cNvSpPr/>
          <p:nvPr/>
        </p:nvSpPr>
        <p:spPr>
          <a:xfrm>
            <a:off x="1100156" y="2556933"/>
            <a:ext cx="1105824" cy="29600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373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Edu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Digicard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Scrennshot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63" y="711200"/>
            <a:ext cx="829387" cy="1061615"/>
          </a:xfrm>
          <a:prstGeom prst="rect">
            <a:avLst/>
          </a:prstGeom>
        </p:spPr>
      </p:pic>
      <p:pic>
        <p:nvPicPr>
          <p:cNvPr id="4" name="Inhaltsplatzhalter 3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75" y="2636912"/>
            <a:ext cx="8476892" cy="3024336"/>
          </a:xfrm>
        </p:spPr>
      </p:pic>
    </p:spTree>
    <p:extLst>
      <p:ext uri="{BB962C8B-B14F-4D97-AF65-F5344CB8AC3E}">
        <p14:creationId xmlns:p14="http://schemas.microsoft.com/office/powerpoint/2010/main" val="313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Edu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Digicard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Scrennshot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63" y="711200"/>
            <a:ext cx="829387" cy="1061615"/>
          </a:xfrm>
          <a:prstGeom prst="rect">
            <a:avLst/>
          </a:prstGeom>
        </p:spPr>
      </p:pic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28" y="2286000"/>
            <a:ext cx="6452021" cy="3504072"/>
          </a:xfrm>
        </p:spPr>
      </p:pic>
      <p:sp>
        <p:nvSpPr>
          <p:cNvPr id="7" name="Rechteck 6"/>
          <p:cNvSpPr/>
          <p:nvPr/>
        </p:nvSpPr>
        <p:spPr>
          <a:xfrm>
            <a:off x="3646140" y="3501008"/>
            <a:ext cx="648072" cy="720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Rechteck 7"/>
          <p:cNvSpPr/>
          <p:nvPr/>
        </p:nvSpPr>
        <p:spPr>
          <a:xfrm>
            <a:off x="3646140" y="3789040"/>
            <a:ext cx="648072" cy="720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Rechteck 8"/>
          <p:cNvSpPr/>
          <p:nvPr/>
        </p:nvSpPr>
        <p:spPr>
          <a:xfrm>
            <a:off x="2818048" y="3717032"/>
            <a:ext cx="648072" cy="5760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Rechteck 9"/>
          <p:cNvSpPr/>
          <p:nvPr/>
        </p:nvSpPr>
        <p:spPr>
          <a:xfrm flipV="1">
            <a:off x="2854052" y="2556932"/>
            <a:ext cx="1152128" cy="1519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5723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5065" y="982133"/>
            <a:ext cx="9598696" cy="862691"/>
          </a:xfrm>
        </p:spPr>
        <p:txBody>
          <a:bodyPr/>
          <a:lstStyle/>
          <a:p>
            <a:r>
              <a:rPr lang="de-DE" dirty="0" smtClean="0"/>
              <a:t>Links zur ID Austria und Portal Bildung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dirty="0">
                <a:latin typeface="Calibri" panose="020F0502020204030204" pitchFamily="34" charset="0"/>
                <a:cs typeface="Calibri" panose="020F0502020204030204" pitchFamily="34" charset="0"/>
              </a:rPr>
              <a:t>ID Austria Anwendungen im Bildungsbereich</a:t>
            </a:r>
            <a:r>
              <a:rPr lang="de-AT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de-AT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https://egov.hak.wien</a:t>
            </a:r>
            <a:r>
              <a:rPr lang="de-AT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/</a:t>
            </a:r>
            <a:endParaRPr lang="de-A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(Linkliste für Interessierte mit zahlreichen Links zum Thema digitale Verwaltung)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Herzlichen Dank für Ihre Aufmerksamkeit !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de-AT" sz="2400" b="1" dirty="0"/>
          </a:p>
          <a:p>
            <a:pPr marL="0" indent="0">
              <a:buNone/>
            </a:pPr>
            <a:endParaRPr lang="de-AT" sz="2400" b="1" dirty="0" smtClean="0"/>
          </a:p>
          <a:p>
            <a:pPr marL="0" indent="0">
              <a:buNone/>
            </a:pPr>
            <a:endParaRPr lang="de-AT" sz="2400" b="1" dirty="0"/>
          </a:p>
        </p:txBody>
      </p:sp>
    </p:spTree>
    <p:extLst>
      <p:ext uri="{BB962C8B-B14F-4D97-AF65-F5344CB8AC3E}">
        <p14:creationId xmlns:p14="http://schemas.microsoft.com/office/powerpoint/2010/main" val="38770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sch">
  <a:themeElements>
    <a:clrScheme name="Organisch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sch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sc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-Design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ganisch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231</Words>
  <Application>Microsoft Office PowerPoint</Application>
  <PresentationFormat>Benutzerdefiniert</PresentationFormat>
  <Paragraphs>40</Paragraphs>
  <Slides>9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Arial</vt:lpstr>
      <vt:lpstr>Calibri</vt:lpstr>
      <vt:lpstr>Corbel</vt:lpstr>
      <vt:lpstr>Garamond</vt:lpstr>
      <vt:lpstr>Organisch</vt:lpstr>
      <vt:lpstr>Informationsveranstaltung für EV- ID Austria, Bildungsportal</vt:lpstr>
      <vt:lpstr>ID Austria</vt:lpstr>
      <vt:lpstr>Anwendungsbereiche für die Schule</vt:lpstr>
      <vt:lpstr>Zeugnisse Beispiele</vt:lpstr>
      <vt:lpstr>Edu Digi Card</vt:lpstr>
      <vt:lpstr>Edu Digicard Scrennshot</vt:lpstr>
      <vt:lpstr>Edu Digicard Scrennshot</vt:lpstr>
      <vt:lpstr>Edu Digicard Scrennshot</vt:lpstr>
      <vt:lpstr>Links zur ID Austria und Portal Bildung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Ladies and Gentlemen,</dc:title>
  <dc:creator>INNERHUBER Michaela</dc:creator>
  <cp:lastModifiedBy>921076-D1-GRgORg 21 Gerasdorferstr. 103 - Direktion</cp:lastModifiedBy>
  <cp:revision>78</cp:revision>
  <cp:lastPrinted>2026-03-25T11:00:27Z</cp:lastPrinted>
  <dcterms:created xsi:type="dcterms:W3CDTF">2024-02-13T16:46:09Z</dcterms:created>
  <dcterms:modified xsi:type="dcterms:W3CDTF">2026-03-25T11:22:04Z</dcterms:modified>
</cp:coreProperties>
</file>